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2" r:id="rId2"/>
    <p:sldId id="263" r:id="rId3"/>
    <p:sldId id="267" r:id="rId4"/>
    <p:sldId id="264" r:id="rId5"/>
    <p:sldId id="271" r:id="rId6"/>
    <p:sldId id="259" r:id="rId7"/>
    <p:sldId id="261" r:id="rId8"/>
    <p:sldId id="265" r:id="rId9"/>
    <p:sldId id="268" r:id="rId10"/>
    <p:sldId id="25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DB1EA5-2408-43EC-BCED-3796CDA6E7C8}" type="datetimeFigureOut">
              <a:rPr lang="en-US" smtClean="0"/>
              <a:t>10/10/2016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886A6-8254-4EEF-8E7E-78BD1C587612}" type="slidenum">
              <a:rPr lang="en-US" smtClean="0"/>
              <a:t>‹#›</a:t>
            </a:fld>
            <a:endParaRPr lang="en-US"/>
          </a:p>
        </p:txBody>
      </p:sp>
    </p:spTree>
    <p:extLst>
      <p:ext uri="{BB962C8B-B14F-4D97-AF65-F5344CB8AC3E}">
        <p14:creationId xmlns:p14="http://schemas.microsoft.com/office/powerpoint/2010/main" val="2952424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DB1EA5-2408-43EC-BCED-3796CDA6E7C8}" type="datetimeFigureOut">
              <a:rPr lang="en-US" smtClean="0"/>
              <a:t>10/10/2016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886A6-8254-4EEF-8E7E-78BD1C587612}" type="slidenum">
              <a:rPr lang="en-US" smtClean="0"/>
              <a:t>‹#›</a:t>
            </a:fld>
            <a:endParaRPr lang="en-US"/>
          </a:p>
        </p:txBody>
      </p:sp>
    </p:spTree>
    <p:extLst>
      <p:ext uri="{BB962C8B-B14F-4D97-AF65-F5344CB8AC3E}">
        <p14:creationId xmlns:p14="http://schemas.microsoft.com/office/powerpoint/2010/main" val="1805102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DB1EA5-2408-43EC-BCED-3796CDA6E7C8}" type="datetimeFigureOut">
              <a:rPr lang="en-US" smtClean="0"/>
              <a:t>10/10/2016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886A6-8254-4EEF-8E7E-78BD1C587612}" type="slidenum">
              <a:rPr lang="en-US" smtClean="0"/>
              <a:t>‹#›</a:t>
            </a:fld>
            <a:endParaRPr lang="en-US"/>
          </a:p>
        </p:txBody>
      </p:sp>
    </p:spTree>
    <p:extLst>
      <p:ext uri="{BB962C8B-B14F-4D97-AF65-F5344CB8AC3E}">
        <p14:creationId xmlns:p14="http://schemas.microsoft.com/office/powerpoint/2010/main" val="3291670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DB1EA5-2408-43EC-BCED-3796CDA6E7C8}" type="datetimeFigureOut">
              <a:rPr lang="en-US" smtClean="0"/>
              <a:t>10/10/2016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886A6-8254-4EEF-8E7E-78BD1C587612}" type="slidenum">
              <a:rPr lang="en-US" smtClean="0"/>
              <a:t>‹#›</a:t>
            </a:fld>
            <a:endParaRPr lang="en-US"/>
          </a:p>
        </p:txBody>
      </p:sp>
    </p:spTree>
    <p:extLst>
      <p:ext uri="{BB962C8B-B14F-4D97-AF65-F5344CB8AC3E}">
        <p14:creationId xmlns:p14="http://schemas.microsoft.com/office/powerpoint/2010/main" val="433141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DB1EA5-2408-43EC-BCED-3796CDA6E7C8}" type="datetimeFigureOut">
              <a:rPr lang="en-US" smtClean="0"/>
              <a:t>10/10/2016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886A6-8254-4EEF-8E7E-78BD1C587612}" type="slidenum">
              <a:rPr lang="en-US" smtClean="0"/>
              <a:t>‹#›</a:t>
            </a:fld>
            <a:endParaRPr lang="en-US"/>
          </a:p>
        </p:txBody>
      </p:sp>
    </p:spTree>
    <p:extLst>
      <p:ext uri="{BB962C8B-B14F-4D97-AF65-F5344CB8AC3E}">
        <p14:creationId xmlns:p14="http://schemas.microsoft.com/office/powerpoint/2010/main" val="2242874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DB1EA5-2408-43EC-BCED-3796CDA6E7C8}" type="datetimeFigureOut">
              <a:rPr lang="en-US" smtClean="0"/>
              <a:t>10/10/2016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886A6-8254-4EEF-8E7E-78BD1C587612}" type="slidenum">
              <a:rPr lang="en-US" smtClean="0"/>
              <a:t>‹#›</a:t>
            </a:fld>
            <a:endParaRPr lang="en-US"/>
          </a:p>
        </p:txBody>
      </p:sp>
    </p:spTree>
    <p:extLst>
      <p:ext uri="{BB962C8B-B14F-4D97-AF65-F5344CB8AC3E}">
        <p14:creationId xmlns:p14="http://schemas.microsoft.com/office/powerpoint/2010/main" val="1703531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DB1EA5-2408-43EC-BCED-3796CDA6E7C8}" type="datetimeFigureOut">
              <a:rPr lang="en-US" smtClean="0"/>
              <a:t>10/10/2016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3886A6-8254-4EEF-8E7E-78BD1C587612}" type="slidenum">
              <a:rPr lang="en-US" smtClean="0"/>
              <a:t>‹#›</a:t>
            </a:fld>
            <a:endParaRPr lang="en-US"/>
          </a:p>
        </p:txBody>
      </p:sp>
    </p:spTree>
    <p:extLst>
      <p:ext uri="{BB962C8B-B14F-4D97-AF65-F5344CB8AC3E}">
        <p14:creationId xmlns:p14="http://schemas.microsoft.com/office/powerpoint/2010/main" val="4022901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DB1EA5-2408-43EC-BCED-3796CDA6E7C8}" type="datetimeFigureOut">
              <a:rPr lang="en-US" smtClean="0"/>
              <a:t>10/10/2016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3886A6-8254-4EEF-8E7E-78BD1C587612}" type="slidenum">
              <a:rPr lang="en-US" smtClean="0"/>
              <a:t>‹#›</a:t>
            </a:fld>
            <a:endParaRPr lang="en-US"/>
          </a:p>
        </p:txBody>
      </p:sp>
    </p:spTree>
    <p:extLst>
      <p:ext uri="{BB962C8B-B14F-4D97-AF65-F5344CB8AC3E}">
        <p14:creationId xmlns:p14="http://schemas.microsoft.com/office/powerpoint/2010/main" val="3256145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DB1EA5-2408-43EC-BCED-3796CDA6E7C8}" type="datetimeFigureOut">
              <a:rPr lang="en-US" smtClean="0"/>
              <a:t>10/10/2016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3886A6-8254-4EEF-8E7E-78BD1C587612}" type="slidenum">
              <a:rPr lang="en-US" smtClean="0"/>
              <a:t>‹#›</a:t>
            </a:fld>
            <a:endParaRPr lang="en-US"/>
          </a:p>
        </p:txBody>
      </p:sp>
    </p:spTree>
    <p:extLst>
      <p:ext uri="{BB962C8B-B14F-4D97-AF65-F5344CB8AC3E}">
        <p14:creationId xmlns:p14="http://schemas.microsoft.com/office/powerpoint/2010/main" val="1768579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DB1EA5-2408-43EC-BCED-3796CDA6E7C8}" type="datetimeFigureOut">
              <a:rPr lang="en-US" smtClean="0"/>
              <a:t>10/10/2016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886A6-8254-4EEF-8E7E-78BD1C587612}" type="slidenum">
              <a:rPr lang="en-US" smtClean="0"/>
              <a:t>‹#›</a:t>
            </a:fld>
            <a:endParaRPr lang="en-US"/>
          </a:p>
        </p:txBody>
      </p:sp>
    </p:spTree>
    <p:extLst>
      <p:ext uri="{BB962C8B-B14F-4D97-AF65-F5344CB8AC3E}">
        <p14:creationId xmlns:p14="http://schemas.microsoft.com/office/powerpoint/2010/main" val="2551962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DB1EA5-2408-43EC-BCED-3796CDA6E7C8}" type="datetimeFigureOut">
              <a:rPr lang="en-US" smtClean="0"/>
              <a:t>10/10/2016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886A6-8254-4EEF-8E7E-78BD1C587612}" type="slidenum">
              <a:rPr lang="en-US" smtClean="0"/>
              <a:t>‹#›</a:t>
            </a:fld>
            <a:endParaRPr lang="en-US"/>
          </a:p>
        </p:txBody>
      </p:sp>
    </p:spTree>
    <p:extLst>
      <p:ext uri="{BB962C8B-B14F-4D97-AF65-F5344CB8AC3E}">
        <p14:creationId xmlns:p14="http://schemas.microsoft.com/office/powerpoint/2010/main" val="23881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DB1EA5-2408-43EC-BCED-3796CDA6E7C8}" type="datetimeFigureOut">
              <a:rPr lang="en-US" smtClean="0"/>
              <a:t>10/10/2016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3886A6-8254-4EEF-8E7E-78BD1C587612}" type="slidenum">
              <a:rPr lang="en-US" smtClean="0"/>
              <a:t>‹#›</a:t>
            </a:fld>
            <a:endParaRPr lang="en-US"/>
          </a:p>
        </p:txBody>
      </p:sp>
    </p:spTree>
    <p:extLst>
      <p:ext uri="{BB962C8B-B14F-4D97-AF65-F5344CB8AC3E}">
        <p14:creationId xmlns:p14="http://schemas.microsoft.com/office/powerpoint/2010/main" val="3486416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mailto:wtlyons@uakron.edu"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9.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9860" y="175012"/>
            <a:ext cx="9144000" cy="1052426"/>
          </a:xfrm>
        </p:spPr>
        <p:txBody>
          <a:bodyPr/>
          <a:lstStyle/>
          <a:p>
            <a:r>
              <a:rPr lang="en-US" dirty="0" smtClean="0"/>
              <a:t>Art on Elections 2016</a:t>
            </a:r>
            <a:endParaRPr lang="en-US" dirty="0"/>
          </a:p>
        </p:txBody>
      </p:sp>
      <p:sp>
        <p:nvSpPr>
          <p:cNvPr id="3" name="Subtitle 2"/>
          <p:cNvSpPr>
            <a:spLocks noGrp="1"/>
          </p:cNvSpPr>
          <p:nvPr>
            <p:ph type="subTitle" idx="1"/>
          </p:nvPr>
        </p:nvSpPr>
        <p:spPr>
          <a:xfrm>
            <a:off x="720812" y="3402226"/>
            <a:ext cx="10602096" cy="3286899"/>
          </a:xfrm>
        </p:spPr>
        <p:txBody>
          <a:bodyPr>
            <a:normAutofit/>
          </a:bodyPr>
          <a:lstStyle/>
          <a:p>
            <a:pPr algn="l"/>
            <a:r>
              <a:rPr lang="en-US" dirty="0" smtClean="0"/>
              <a:t>The Center for Conflict Management at the University of Akron invited Akron K-8 students to create </a:t>
            </a:r>
            <a:r>
              <a:rPr lang="en-US" dirty="0"/>
              <a:t>a </a:t>
            </a:r>
            <a:r>
              <a:rPr lang="en-US" dirty="0" smtClean="0"/>
              <a:t>piece of art that expressed their thoughts about the presidential election we are witnessing this year.</a:t>
            </a:r>
          </a:p>
          <a:p>
            <a:pPr algn="l"/>
            <a:r>
              <a:rPr lang="en-US" dirty="0" smtClean="0"/>
              <a:t>We received amazingly creative and thoughtful submissions and want to express our deep appreciation to all the students and teachers who participated.</a:t>
            </a:r>
          </a:p>
          <a:p>
            <a:pPr algn="l"/>
            <a:r>
              <a:rPr lang="en-US" i="1" dirty="0" smtClean="0"/>
              <a:t>Congratulations</a:t>
            </a:r>
            <a:r>
              <a:rPr lang="en-US" dirty="0" smtClean="0"/>
              <a:t> to the winner, Megan </a:t>
            </a:r>
            <a:r>
              <a:rPr lang="en-US" dirty="0" err="1" smtClean="0"/>
              <a:t>Diulus</a:t>
            </a:r>
            <a:r>
              <a:rPr lang="en-US" dirty="0" smtClean="0"/>
              <a:t>, who has a $1000 scholarship from the Center waiting for her when she is ready to enroll at UA someday and whose submission will now become a part of the Center’s Student Art Gallery!</a:t>
            </a:r>
          </a:p>
          <a:p>
            <a:pPr algn="l"/>
            <a:endParaRPr lang="en-US" dirty="0"/>
          </a:p>
          <a:p>
            <a:pPr algn="l"/>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6687" y="1227438"/>
            <a:ext cx="2999087" cy="2009388"/>
          </a:xfrm>
          <a:prstGeom prst="rect">
            <a:avLst/>
          </a:prstGeom>
        </p:spPr>
      </p:pic>
    </p:spTree>
    <p:extLst>
      <p:ext uri="{BB962C8B-B14F-4D97-AF65-F5344CB8AC3E}">
        <p14:creationId xmlns:p14="http://schemas.microsoft.com/office/powerpoint/2010/main" val="1253171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97434"/>
            <a:ext cx="9144000" cy="937096"/>
          </a:xfrm>
        </p:spPr>
        <p:txBody>
          <a:bodyPr/>
          <a:lstStyle/>
          <a:p>
            <a:r>
              <a:rPr lang="en-US" dirty="0" smtClean="0"/>
              <a:t>Art on Elections</a:t>
            </a:r>
            <a:endParaRPr lang="en-US" dirty="0"/>
          </a:p>
        </p:txBody>
      </p:sp>
      <p:sp>
        <p:nvSpPr>
          <p:cNvPr id="3" name="Subtitle 2"/>
          <p:cNvSpPr>
            <a:spLocks noGrp="1"/>
          </p:cNvSpPr>
          <p:nvPr>
            <p:ph type="subTitle" idx="1"/>
          </p:nvPr>
        </p:nvSpPr>
        <p:spPr>
          <a:xfrm>
            <a:off x="1524000" y="1334530"/>
            <a:ext cx="9144000" cy="5148647"/>
          </a:xfrm>
        </p:spPr>
        <p:txBody>
          <a:bodyPr>
            <a:normAutofit fontScale="55000" lnSpcReduction="20000"/>
          </a:bodyPr>
          <a:lstStyle/>
          <a:p>
            <a:r>
              <a:rPr lang="en-US" b="1" u="sng" dirty="0" smtClean="0">
                <a:effectLst/>
              </a:rPr>
              <a:t>Description</a:t>
            </a:r>
            <a:r>
              <a:rPr lang="en-US" dirty="0" smtClean="0"/>
              <a:t/>
            </a:r>
            <a:br>
              <a:rPr lang="en-US" dirty="0" smtClean="0"/>
            </a:br>
            <a:r>
              <a:rPr lang="en-US" dirty="0" smtClean="0"/>
              <a:t>The Center for Conflict Management is soliciting student art in response to one or more of the prompts below with a focus on the current election cycle.  This work will speak to the importance of citizen engagement and democratic decision making to address the challenges and conflicts faced by average Americans in our communities and our families every day.</a:t>
            </a:r>
          </a:p>
          <a:p>
            <a:r>
              <a:rPr lang="en-US" dirty="0" smtClean="0"/>
              <a:t>The Center for Conflict Management is proud to have an art gallery on campus at The University of Akron and would like to include the selected work as a part of its permanent collection.</a:t>
            </a:r>
          </a:p>
          <a:p>
            <a:r>
              <a:rPr lang="en-US" dirty="0" smtClean="0"/>
              <a:t>Ten finalists will be selected by the leadership team of the Center for Conflict Management and the winning student will receive a plaque and a $1,000 scholarship to The University of Akron.  The scholarship will be held in their name until they enroll at UA — even if that is 10 years from today!</a:t>
            </a:r>
          </a:p>
          <a:p>
            <a:r>
              <a:rPr lang="en-US" b="1" u="sng" dirty="0" smtClean="0">
                <a:effectLst/>
              </a:rPr>
              <a:t>The Process</a:t>
            </a:r>
            <a:r>
              <a:rPr lang="en-US" dirty="0" smtClean="0"/>
              <a:t/>
            </a:r>
            <a:br>
              <a:rPr lang="en-US" dirty="0" smtClean="0"/>
            </a:br>
            <a:r>
              <a:rPr lang="en-US" dirty="0" smtClean="0"/>
              <a:t>All students in grades K-8 are able to submit a piece. Visual mediums accepted: ceramics, drawing, painting, sculpture, printmaking. (Younger students are enthusiastically encouraged to work with their teachers on their submission and interpreting the prompts below.)</a:t>
            </a:r>
          </a:p>
          <a:p>
            <a:r>
              <a:rPr lang="en-US" dirty="0" smtClean="0"/>
              <a:t>Students should create a piece based on one of the following prompts:</a:t>
            </a:r>
            <a:br>
              <a:rPr lang="en-US" dirty="0" smtClean="0"/>
            </a:br>
            <a:r>
              <a:rPr lang="en-US" dirty="0" smtClean="0"/>
              <a:t>• Envision your world after the Presidential election. How will it have changed?</a:t>
            </a:r>
            <a:br>
              <a:rPr lang="en-US" dirty="0" smtClean="0"/>
            </a:br>
            <a:r>
              <a:rPr lang="en-US" dirty="0" smtClean="0"/>
              <a:t>• Why is it important for people to participate in the election by voting this year?</a:t>
            </a:r>
            <a:br>
              <a:rPr lang="en-US" dirty="0" smtClean="0"/>
            </a:br>
            <a:r>
              <a:rPr lang="en-US" dirty="0" smtClean="0"/>
              <a:t>• Show us the world you hope the new president will help to create.</a:t>
            </a:r>
          </a:p>
          <a:p>
            <a:r>
              <a:rPr lang="en-US" b="1" u="sng" dirty="0" smtClean="0">
                <a:effectLst/>
              </a:rPr>
              <a:t>Steps</a:t>
            </a:r>
            <a:r>
              <a:rPr lang="en-US" dirty="0" smtClean="0"/>
              <a:t/>
            </a:r>
            <a:br>
              <a:rPr lang="en-US" dirty="0" smtClean="0"/>
            </a:br>
            <a:r>
              <a:rPr lang="en-US" dirty="0" smtClean="0"/>
              <a:t>Create a piece and a brief description of how it addresses one of these prompts no later than Monday, October 3, 2016.</a:t>
            </a:r>
          </a:p>
          <a:p>
            <a:r>
              <a:rPr lang="en-US" dirty="0" smtClean="0"/>
              <a:t>Email your description, a description of the process/medium used, and photographs of your piece to Dr. Lyons at </a:t>
            </a:r>
            <a:r>
              <a:rPr lang="en-US" dirty="0" smtClean="0">
                <a:hlinkClick r:id="rId2"/>
              </a:rPr>
              <a:t>wtlyons@uakron.edu</a:t>
            </a:r>
            <a:r>
              <a:rPr lang="en-US" dirty="0" smtClean="0"/>
              <a:t> before 5:00 p.m. Monday October 3, 2016.</a:t>
            </a:r>
          </a:p>
          <a:p>
            <a:r>
              <a:rPr lang="en-US" dirty="0" smtClean="0"/>
              <a:t>Dr. Lyons and his staff will identify the top ten projects and invite those artists to join the other finalists at the Center for Conflict Management Art Gallery on Friday October 14, 2016 at 4:00.  Artists who are unable to attend are still eligible to have their piece selected.</a:t>
            </a:r>
          </a:p>
          <a:p>
            <a:r>
              <a:rPr lang="en-US" dirty="0" smtClean="0"/>
              <a:t>The final selection will be made and announced publicly by Monday October 17, 2016.</a:t>
            </a:r>
          </a:p>
          <a:p>
            <a:endParaRPr lang="en-US" dirty="0"/>
          </a:p>
        </p:txBody>
      </p:sp>
    </p:spTree>
    <p:extLst>
      <p:ext uri="{BB962C8B-B14F-4D97-AF65-F5344CB8AC3E}">
        <p14:creationId xmlns:p14="http://schemas.microsoft.com/office/powerpoint/2010/main" val="1758942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Place Winner</a:t>
            </a:r>
            <a:br>
              <a:rPr lang="en-US" dirty="0" smtClean="0"/>
            </a:br>
            <a:r>
              <a:rPr lang="en-US" dirty="0" smtClean="0"/>
              <a:t>Megan </a:t>
            </a:r>
            <a:r>
              <a:rPr lang="en-US" dirty="0" err="1" smtClean="0"/>
              <a:t>Diulus</a:t>
            </a:r>
            <a:r>
              <a:rPr lang="en-US" dirty="0" smtClean="0"/>
              <a:t>, Grade 6</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20390" b="20390"/>
          <a:stretch>
            <a:fillRect/>
          </a:stretch>
        </p:blipFill>
        <p:spPr>
          <a:xfrm>
            <a:off x="5237988" y="457199"/>
            <a:ext cx="6096321" cy="6075405"/>
          </a:xfrm>
        </p:spPr>
      </p:pic>
    </p:spTree>
    <p:extLst>
      <p:ext uri="{BB962C8B-B14F-4D97-AF65-F5344CB8AC3E}">
        <p14:creationId xmlns:p14="http://schemas.microsoft.com/office/powerpoint/2010/main" val="215151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 Place Winner</a:t>
            </a:r>
            <a:br>
              <a:rPr lang="en-US" dirty="0" smtClean="0"/>
            </a:br>
            <a:r>
              <a:rPr lang="en-US" dirty="0" smtClean="0"/>
              <a:t>Talia Reiss, Grade 7</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p:pic>
    </p:spTree>
    <p:extLst>
      <p:ext uri="{BB962C8B-B14F-4D97-AF65-F5344CB8AC3E}">
        <p14:creationId xmlns:p14="http://schemas.microsoft.com/office/powerpoint/2010/main" val="2195354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Third Place Winner, Kimora Greenwood Grade 6</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20390" b="20390"/>
          <a:stretch>
            <a:fillRect/>
          </a:stretch>
        </p:blipFill>
        <p:spPr>
          <a:xfrm>
            <a:off x="5158475" y="457200"/>
            <a:ext cx="5435384" cy="6051524"/>
          </a:xfrm>
        </p:spPr>
      </p:pic>
    </p:spTree>
    <p:extLst>
      <p:ext uri="{BB962C8B-B14F-4D97-AF65-F5344CB8AC3E}">
        <p14:creationId xmlns:p14="http://schemas.microsoft.com/office/powerpoint/2010/main" val="2909071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Priya</a:t>
            </a:r>
            <a:r>
              <a:rPr lang="en-US" dirty="0" smtClean="0"/>
              <a:t>, Grade 5 			Alexis, Grade 5</a:t>
            </a:r>
            <a:endParaRPr lang="en-US" dirty="0"/>
          </a:p>
        </p:txBody>
      </p:sp>
      <p:pic>
        <p:nvPicPr>
          <p:cNvPr id="7" name="Content Placeholder 6"/>
          <p:cNvPicPr>
            <a:picLocks noGrp="1" noChangeAspect="1"/>
          </p:cNvPicPr>
          <p:nvPr>
            <p:ph sz="half" idx="1"/>
          </p:nvPr>
        </p:nvPicPr>
        <p:blipFill>
          <a:blip r:embed="rId2"/>
          <a:stretch>
            <a:fillRect/>
          </a:stretch>
        </p:blipFill>
        <p:spPr>
          <a:xfrm>
            <a:off x="838200" y="1957810"/>
            <a:ext cx="5181600" cy="4086967"/>
          </a:xfrm>
          <a:prstGeom prst="rect">
            <a:avLst/>
          </a:prstGeom>
        </p:spPr>
      </p:pic>
      <p:pic>
        <p:nvPicPr>
          <p:cNvPr id="6" name="Content Placeholder 5"/>
          <p:cNvPicPr>
            <a:picLocks noGrp="1" noChangeAspect="1"/>
          </p:cNvPicPr>
          <p:nvPr>
            <p:ph sz="half" idx="2"/>
          </p:nvPr>
        </p:nvPicPr>
        <p:blipFill>
          <a:blip r:embed="rId3"/>
          <a:stretch>
            <a:fillRect/>
          </a:stretch>
        </p:blipFill>
        <p:spPr>
          <a:xfrm>
            <a:off x="6172200" y="1957810"/>
            <a:ext cx="5181600" cy="4086967"/>
          </a:xfrm>
          <a:prstGeom prst="rect">
            <a:avLst/>
          </a:prstGeom>
        </p:spPr>
      </p:pic>
    </p:spTree>
    <p:extLst>
      <p:ext uri="{BB962C8B-B14F-4D97-AF65-F5344CB8AC3E}">
        <p14:creationId xmlns:p14="http://schemas.microsoft.com/office/powerpoint/2010/main" val="1441053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9" y="222422"/>
            <a:ext cx="10438626" cy="601362"/>
          </a:xfrm>
        </p:spPr>
        <p:txBody>
          <a:bodyPr>
            <a:normAutofit/>
          </a:bodyPr>
          <a:lstStyle/>
          <a:p>
            <a:r>
              <a:rPr lang="en-US" dirty="0" smtClean="0"/>
              <a:t>Sophie, Grade 7 				Laney, Grade 7</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508" r="2508"/>
          <a:stretch>
            <a:fillRect/>
          </a:stretch>
        </p:blipFill>
        <p:spPr>
          <a:xfrm>
            <a:off x="5183188" y="987426"/>
            <a:ext cx="1909590" cy="1507830"/>
          </a:xfrm>
        </p:spPr>
      </p:pic>
      <p:sp>
        <p:nvSpPr>
          <p:cNvPr id="4" name="Text Placeholder 3"/>
          <p:cNvSpPr>
            <a:spLocks noGrp="1"/>
          </p:cNvSpPr>
          <p:nvPr>
            <p:ph type="body" sz="half" idx="2"/>
          </p:nvPr>
        </p:nvSpPr>
        <p:spPr/>
        <p:txBody>
          <a:bodyPr/>
          <a:lstStyle/>
          <a:p>
            <a:r>
              <a:rPr lang="en-US" dirty="0"/>
              <a:t/>
            </a:r>
            <a:br>
              <a:rPr lang="en-US" dirty="0"/>
            </a:b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5157" y="987426"/>
            <a:ext cx="2010440" cy="150783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7976" y="987426"/>
            <a:ext cx="2010440" cy="150783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83187" y="2866768"/>
            <a:ext cx="1909590" cy="143219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75157" y="2866768"/>
            <a:ext cx="1909589" cy="143219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94242" y="2866768"/>
            <a:ext cx="2084173" cy="1432192"/>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3187" y="4609790"/>
            <a:ext cx="1909590" cy="1432193"/>
          </a:xfrm>
          <a:prstGeom prst="rect">
            <a:avLst/>
          </a:prstGeom>
        </p:spPr>
      </p:pic>
      <p:pic>
        <p:nvPicPr>
          <p:cNvPr id="3" name="Picture 2"/>
          <p:cNvPicPr>
            <a:picLocks noChangeAspect="1"/>
          </p:cNvPicPr>
          <p:nvPr/>
        </p:nvPicPr>
        <p:blipFill>
          <a:blip r:embed="rId9"/>
          <a:stretch>
            <a:fillRect/>
          </a:stretch>
        </p:blipFill>
        <p:spPr>
          <a:xfrm>
            <a:off x="139507" y="987426"/>
            <a:ext cx="4934184" cy="3891820"/>
          </a:xfrm>
          <a:prstGeom prst="rect">
            <a:avLst/>
          </a:prstGeom>
        </p:spPr>
      </p:pic>
    </p:spTree>
    <p:extLst>
      <p:ext uri="{BB962C8B-B14F-4D97-AF65-F5344CB8AC3E}">
        <p14:creationId xmlns:p14="http://schemas.microsoft.com/office/powerpoint/2010/main" val="1225549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40043"/>
            <a:ext cx="10515600" cy="576649"/>
          </a:xfrm>
        </p:spPr>
        <p:txBody>
          <a:bodyPr>
            <a:normAutofit/>
          </a:bodyPr>
          <a:lstStyle/>
          <a:p>
            <a:r>
              <a:rPr lang="en-US" dirty="0" smtClean="0"/>
              <a:t>Molly, Grade 7 				Maggie, Grade 5</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a:xfrm>
            <a:off x="6128952" y="979187"/>
            <a:ext cx="5947720" cy="4525997"/>
          </a:xfrm>
        </p:spPr>
      </p:pic>
      <p:pic>
        <p:nvPicPr>
          <p:cNvPr id="3" name="Picture 2"/>
          <p:cNvPicPr>
            <a:picLocks noChangeAspect="1"/>
          </p:cNvPicPr>
          <p:nvPr/>
        </p:nvPicPr>
        <p:blipFill>
          <a:blip r:embed="rId3"/>
          <a:stretch>
            <a:fillRect/>
          </a:stretch>
        </p:blipFill>
        <p:spPr>
          <a:xfrm>
            <a:off x="223719" y="979187"/>
            <a:ext cx="5740475" cy="4527778"/>
          </a:xfrm>
          <a:prstGeom prst="rect">
            <a:avLst/>
          </a:prstGeom>
        </p:spPr>
      </p:pic>
    </p:spTree>
    <p:extLst>
      <p:ext uri="{BB962C8B-B14F-4D97-AF65-F5344CB8AC3E}">
        <p14:creationId xmlns:p14="http://schemas.microsoft.com/office/powerpoint/2010/main" val="685655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97708"/>
            <a:ext cx="10586093" cy="576649"/>
          </a:xfrm>
        </p:spPr>
        <p:txBody>
          <a:bodyPr>
            <a:normAutofit/>
          </a:bodyPr>
          <a:lstStyle/>
          <a:p>
            <a:r>
              <a:rPr lang="en-US" dirty="0" smtClean="0"/>
              <a:t>Jayla, Grade 6 				Grace, Grade 7</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a:xfrm>
            <a:off x="6132834" y="987426"/>
            <a:ext cx="5833351" cy="4606067"/>
          </a:xfrm>
        </p:spPr>
      </p:pic>
      <p:pic>
        <p:nvPicPr>
          <p:cNvPr id="3" name="Picture 2"/>
          <p:cNvPicPr>
            <a:picLocks noChangeAspect="1"/>
          </p:cNvPicPr>
          <p:nvPr/>
        </p:nvPicPr>
        <p:blipFill>
          <a:blip r:embed="rId3"/>
          <a:stretch>
            <a:fillRect/>
          </a:stretch>
        </p:blipFill>
        <p:spPr>
          <a:xfrm>
            <a:off x="108389" y="989925"/>
            <a:ext cx="5836563" cy="4603568"/>
          </a:xfrm>
          <a:prstGeom prst="rect">
            <a:avLst/>
          </a:prstGeom>
        </p:spPr>
      </p:pic>
    </p:spTree>
    <p:extLst>
      <p:ext uri="{BB962C8B-B14F-4D97-AF65-F5344CB8AC3E}">
        <p14:creationId xmlns:p14="http://schemas.microsoft.com/office/powerpoint/2010/main" val="499616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9" y="329514"/>
            <a:ext cx="10223627" cy="815545"/>
          </a:xfrm>
        </p:spPr>
        <p:txBody>
          <a:bodyPr anchor="ctr">
            <a:normAutofit/>
          </a:bodyPr>
          <a:lstStyle/>
          <a:p>
            <a:r>
              <a:rPr lang="en-US" dirty="0" smtClean="0"/>
              <a:t>Teresa, Grade 7 				Elizabeth</a:t>
            </a:r>
            <a:r>
              <a:rPr lang="en-US" dirty="0"/>
              <a:t>,</a:t>
            </a:r>
            <a:r>
              <a:rPr lang="en-US" dirty="0" smtClean="0"/>
              <a:t> Grade 6</a:t>
            </a:r>
            <a:endParaRPr lang="en-US" dirty="0"/>
          </a:p>
        </p:txBody>
      </p:sp>
      <p:pic>
        <p:nvPicPr>
          <p:cNvPr id="3" name="Picture 2"/>
          <p:cNvPicPr>
            <a:picLocks noChangeAspect="1"/>
          </p:cNvPicPr>
          <p:nvPr/>
        </p:nvPicPr>
        <p:blipFill>
          <a:blip r:embed="rId2"/>
          <a:stretch>
            <a:fillRect/>
          </a:stretch>
        </p:blipFill>
        <p:spPr>
          <a:xfrm>
            <a:off x="124865" y="989924"/>
            <a:ext cx="6175783" cy="4871126"/>
          </a:xfrm>
          <a:prstGeom prst="rect">
            <a:avLst/>
          </a:prstGeom>
        </p:spPr>
      </p:pic>
      <p:pic>
        <p:nvPicPr>
          <p:cNvPr id="7" name="Picture 6"/>
          <p:cNvPicPr>
            <a:picLocks noChangeAspect="1"/>
          </p:cNvPicPr>
          <p:nvPr/>
        </p:nvPicPr>
        <p:blipFill>
          <a:blip r:embed="rId3"/>
          <a:stretch>
            <a:fillRect/>
          </a:stretch>
        </p:blipFill>
        <p:spPr>
          <a:xfrm>
            <a:off x="6512237" y="989924"/>
            <a:ext cx="5679763" cy="4871126"/>
          </a:xfrm>
          <a:prstGeom prst="rect">
            <a:avLst/>
          </a:prstGeom>
        </p:spPr>
      </p:pic>
    </p:spTree>
    <p:extLst>
      <p:ext uri="{BB962C8B-B14F-4D97-AF65-F5344CB8AC3E}">
        <p14:creationId xmlns:p14="http://schemas.microsoft.com/office/powerpoint/2010/main" val="2567549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143</Words>
  <Application>Microsoft Office PowerPoint</Application>
  <PresentationFormat>Widescreen</PresentationFormat>
  <Paragraphs>23</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Art on Elections 2016</vt:lpstr>
      <vt:lpstr>First Place Winner Megan Diulus, Grade 6</vt:lpstr>
      <vt:lpstr>Second Place Winner Talia Reiss, Grade 7</vt:lpstr>
      <vt:lpstr>Third Place Winner, Kimora Greenwood Grade 6</vt:lpstr>
      <vt:lpstr>Priya, Grade 5    Alexis, Grade 5</vt:lpstr>
      <vt:lpstr>Sophie, Grade 7     Laney, Grade 7</vt:lpstr>
      <vt:lpstr>Molly, Grade 7     Maggie, Grade 5</vt:lpstr>
      <vt:lpstr>Jayla, Grade 6     Grace, Grade 7</vt:lpstr>
      <vt:lpstr>Teresa, Grade 7     Elizabeth, Grade 6</vt:lpstr>
      <vt:lpstr>Art on Elections</vt:lpstr>
    </vt:vector>
  </TitlesOfParts>
  <Company>The University of Akron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Lyons Jr,William T</dc:creator>
  <cp:lastModifiedBy>Lyons Jr,William T</cp:lastModifiedBy>
  <cp:revision>9</cp:revision>
  <dcterms:created xsi:type="dcterms:W3CDTF">2016-10-04T18:13:23Z</dcterms:created>
  <dcterms:modified xsi:type="dcterms:W3CDTF">2016-10-10T13:05:08Z</dcterms:modified>
</cp:coreProperties>
</file>